
<file path=[Content_Types].xml><?xml version="1.0" encoding="utf-8"?>
<Types xmlns="http://schemas.openxmlformats.org/package/2006/content-types">
  <Default Extension="png" ContentType="image/png"/>
  <Default Extension="jpeg" ContentType="image/jpeg"/>
  <Default Extension="mov" ContentType="video/unknown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60" r:id="rId1"/>
  </p:sldMasterIdLst>
  <p:sldIdLst>
    <p:sldId id="256" r:id="rId2"/>
    <p:sldId id="257" r:id="rId3"/>
    <p:sldId id="258" r:id="rId4"/>
    <p:sldId id="259" r:id="rId5"/>
    <p:sldId id="266" r:id="rId6"/>
    <p:sldId id="272" r:id="rId7"/>
    <p:sldId id="267" r:id="rId8"/>
    <p:sldId id="263" r:id="rId9"/>
    <p:sldId id="264" r:id="rId10"/>
    <p:sldId id="268" r:id="rId11"/>
    <p:sldId id="270" r:id="rId12"/>
    <p:sldId id="269" r:id="rId13"/>
    <p:sldId id="271" r:id="rId14"/>
    <p:sldId id="265" r:id="rId15"/>
  </p:sldIdLst>
  <p:sldSz cx="9144000" cy="6858000" type="screen4x3"/>
  <p:notesSz cx="6858000" cy="9144000"/>
  <p:custDataLst>
    <p:tags r:id="rId16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>
        <p:scale>
          <a:sx n="53" d="100"/>
          <a:sy n="53" d="100"/>
        </p:scale>
        <p:origin x="-996" y="22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tags" Target="tags/tag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2/26/2011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en-CA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2/26/2011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2/26/2011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2/26/2011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en-CA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2/26/2011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2/26/2011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en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2/26/2011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2/26/2011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2/26/2011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en-CA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2/26/2011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CA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2/26/2011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en-CA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CA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28E80666-FB37-4B36-9149-507F3B0178E3}" type="datetimeFigureOut">
              <a:rPr lang="en-US" smtClean="0"/>
              <a:pPr/>
              <a:t>2/26/2011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  <p:sldLayoutId id="21474839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file://localhost/Users/robinhalbert/Documents/Presenter%20graphics/figure_highlight_something_800_clr.png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file://localhost/Users/robinhalbert/Desktop/Jacobsen%202011/Virti-Cue%20Production%20files/virti%20cue%20deanna.psd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slide" Target="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file://localhost/Users/robinhalbert/Documents/Presenter%20graphics/idea%20smart_stick_idea_pc_400_clr.png" TargetMode="External"/><Relationship Id="rId5" Type="http://schemas.openxmlformats.org/officeDocument/2006/relationships/image" Target="../media/image10.png"/><Relationship Id="rId4" Type="http://schemas.openxmlformats.org/officeDocument/2006/relationships/slide" Target="slide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file://localhost/Users/robinhalbert/Desktop/Virti-Cue%20Tutorial%2090.mov" TargetMode="External"/><Relationship Id="rId1" Type="http://schemas.microsoft.com/office/2007/relationships/media" Target="file://localhost/Users/robinhalbert/Desktop/Virti-Cue%20Tutorial%2090.mov" TargetMode="External"/><Relationship Id="rId6" Type="http://schemas.openxmlformats.org/officeDocument/2006/relationships/image" Target="../media/image12.png"/><Relationship Id="rId5" Type="http://schemas.openxmlformats.org/officeDocument/2006/relationships/slide" Target="slide10.xml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file://localhost/Volumes/ROBIN/VirtiCUe.mov" TargetMode="External"/><Relationship Id="rId1" Type="http://schemas.microsoft.com/office/2007/relationships/media" Target="file://localhost/Volumes/ROBIN/VirtiCUe.mov" TargetMode="External"/><Relationship Id="rId6" Type="http://schemas.openxmlformats.org/officeDocument/2006/relationships/image" Target="../media/image12.png"/><Relationship Id="rId5" Type="http://schemas.openxmlformats.org/officeDocument/2006/relationships/slide" Target="slide10.xml"/><Relationship Id="rId4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ov"/><Relationship Id="rId1" Type="http://schemas.microsoft.com/office/2007/relationships/media" Target="../media/media1.mov"/><Relationship Id="rId4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file://localhost/Users/robinhalbert/Documents/Presenter%20graphics/question%20red%20stickman_question_mark_thinking_pc_400_clr.png" TargetMode="External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file://localhost/Users/robinhalbert/Desktop/Usability%20testing.jpg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file://localhost/Users/robinhalbert/Documents/Presenter%20graphics/finger%20up%20stick_figure_standing_great_idea_400_clr.png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file://localhost/Users/robinhalbert/Documents/Presenter%20graphics/undecided%20figure_confused_800_clr.png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file://localhost/Users/robinhalbert/Documents/Presenter%20graphics/blah%20stick_figure_blah_blah_blah_500_clr.gif" TargetMode="External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file://localhost/Users/robinhalbert/Documents/Presenter%20graphics/blah%20stick_figure_blah_blah_blah_500_clr.gif" TargetMode="External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file://localhost/Users/robinhalbert/Documents/Presenter%20graphics/colored_pencils_writing_pc_800_clr.png" TargetMode="Externa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file://localhost/Users/robinhalbert/Documents/Presenter%20graphics/light_bulb_color_array_800_clr.png" TargetMode="Externa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file://localhost/Users/robinhalbert/Documents/Presenter%20graphics/time%20juggling.gif" TargetMode="External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file://localhost/Users/robinhalbert/Documents/Presenter%20graphics/comparing%20big_jars_PA_500_clr.gif" TargetMode="External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1117020" y="5052545"/>
            <a:ext cx="5637010" cy="882119"/>
          </a:xfrm>
        </p:spPr>
        <p:txBody>
          <a:bodyPr/>
          <a:lstStyle/>
          <a:p>
            <a:r>
              <a:rPr lang="en-US" dirty="0" err="1" smtClean="0"/>
              <a:t>Vanita</a:t>
            </a:r>
            <a:r>
              <a:rPr lang="en-US" dirty="0" smtClean="0"/>
              <a:t>, Robin, Jeannette, &amp; Chris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460806" y="3132290"/>
            <a:ext cx="7175351" cy="1793167"/>
          </a:xfrm>
        </p:spPr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sz="3600" dirty="0" smtClean="0"/>
              <a:t>Production Paper Summary</a:t>
            </a:r>
            <a:endParaRPr lang="en-US" sz="3600" dirty="0"/>
          </a:p>
        </p:txBody>
      </p:sp>
      <p:pic>
        <p:nvPicPr>
          <p:cNvPr id="8" name="figure_highlight_something_800_clr.png" descr="/Users/robinhalbert/Documents/Presenter graphics/figure_highlight_something_800_clr.png"/>
          <p:cNvPicPr>
            <a:picLocks noChangeAspect="1"/>
          </p:cNvPicPr>
          <p:nvPr/>
        </p:nvPicPr>
        <p:blipFill>
          <a:blip r:embed="rId2" r:link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2370" y="2249950"/>
            <a:ext cx="4032044" cy="4608050"/>
          </a:xfrm>
          <a:prstGeom prst="rect">
            <a:avLst/>
          </a:prstGeom>
          <a:scene3d>
            <a:camera prst="orthographicFront">
              <a:rot lat="0" lon="10800000" rev="0"/>
            </a:camera>
            <a:lightRig rig="threePt" dir="t"/>
          </a:scene3d>
        </p:spPr>
      </p:pic>
      <p:pic>
        <p:nvPicPr>
          <p:cNvPr id="4" name="virti cue deanna.psd" descr="/Users/robinhalbert/Desktop/Jacobsen 2011/Virti-Cue Production files/virti cue deanna.psd"/>
          <p:cNvPicPr>
            <a:picLocks noChangeAspect="1"/>
          </p:cNvPicPr>
          <p:nvPr/>
        </p:nvPicPr>
        <p:blipFill>
          <a:blip r:link="rId4"/>
          <a:stretch>
            <a:fillRect/>
          </a:stretch>
        </p:blipFill>
        <p:spPr>
          <a:xfrm>
            <a:off x="876724" y="2352917"/>
            <a:ext cx="3494974" cy="17150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0723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Our Learning Application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ln>
            <a:noFill/>
          </a:ln>
        </p:spPr>
        <p:txBody>
          <a:bodyPr/>
          <a:lstStyle/>
          <a:p>
            <a:r>
              <a:rPr lang="en-US" dirty="0" smtClean="0">
                <a:hlinkClick r:id="rId2" action="ppaction://hlinksldjump"/>
              </a:rPr>
              <a:t>Trial 1 – Stop Action Animation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>
                <a:hlinkClick r:id="rId3" action="ppaction://hlinksldjump"/>
              </a:rPr>
              <a:t>Trial 2 – Animating ‘</a:t>
            </a:r>
            <a:r>
              <a:rPr lang="en-US" dirty="0" err="1" smtClean="0">
                <a:hlinkClick r:id="rId3" action="ppaction://hlinksldjump"/>
              </a:rPr>
              <a:t>Jings</a:t>
            </a:r>
            <a:r>
              <a:rPr lang="en-US" dirty="0" smtClean="0">
                <a:hlinkClick r:id="rId3" action="ppaction://hlinksldjump"/>
              </a:rPr>
              <a:t>’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>
                <a:hlinkClick r:id="rId4" action="ppaction://hlinksldjump"/>
              </a:rPr>
              <a:t>Trial 3 … Word, Jing, PinPoint, Camtasia - final? </a:t>
            </a:r>
            <a:endParaRPr lang="en-US" dirty="0"/>
          </a:p>
        </p:txBody>
      </p:sp>
      <p:pic>
        <p:nvPicPr>
          <p:cNvPr id="5" name="idea smart_stick_idea_pc_400_clr.png" descr="/Users/robinhalbert/Documents/Presenter graphics/idea smart_stick_idea_pc_400_clr.png"/>
          <p:cNvPicPr>
            <a:picLocks noChangeAspect="1"/>
          </p:cNvPicPr>
          <p:nvPr/>
        </p:nvPicPr>
        <p:blipFill>
          <a:blip r:embed="rId5" r:link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319" y="2625647"/>
            <a:ext cx="2326794" cy="4630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387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Animating ‘</a:t>
            </a:r>
            <a:r>
              <a:rPr lang="en-US" dirty="0" err="1" smtClean="0"/>
              <a:t>Jings</a:t>
            </a:r>
            <a:r>
              <a:rPr lang="en-US" dirty="0" smtClean="0"/>
              <a:t>’</a:t>
            </a:r>
            <a:endParaRPr lang="en-US" dirty="0"/>
          </a:p>
        </p:txBody>
      </p:sp>
      <p:pic>
        <p:nvPicPr>
          <p:cNvPr id="8" name="Virti-Cue Tutorial 90.mov">
            <a:hlinkClick r:id="" action="ppaction://media"/>
          </p:cNvPr>
          <p:cNvPicPr>
            <a:picLocks noGrp="1" noChangeAspect="1"/>
          </p:cNvPicPr>
          <p:nvPr>
            <p:ph sz="quarter" idx="13"/>
            <a:vide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2454745" y="731838"/>
            <a:ext cx="4633913" cy="3475037"/>
          </a:xfrm>
        </p:spPr>
      </p:pic>
      <p:sp>
        <p:nvSpPr>
          <p:cNvPr id="4" name="Text Box 7"/>
          <p:cNvSpPr txBox="1"/>
          <p:nvPr/>
        </p:nvSpPr>
        <p:spPr>
          <a:xfrm>
            <a:off x="338420" y="6460516"/>
            <a:ext cx="914400" cy="246221"/>
          </a:xfrm>
          <a:prstGeom prst="rect">
            <a:avLst/>
          </a:prstGeom>
          <a:noFill/>
          <a:ln>
            <a:noFill/>
          </a:ln>
          <a:effectLst/>
          <a:extLst>
            <a:ext uri="{C572A759-6A51-4108-AA02-DFA0A04FC94B}">
              <ma14:wrappingTextBoxFlag xmlns:ma14="http://schemas.microsoft.com/office/mac/drawingml/2011/main" xmlns=""/>
            </a:ext>
          </a:extLst>
        </p:spPr>
        <p:txBody>
          <a:bodyPr rot="0" spcFirstLastPara="0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>
              <a:spcBef>
                <a:spcPts val="0"/>
              </a:spcBef>
              <a:spcAft>
                <a:spcPts val="1000"/>
              </a:spcAft>
            </a:pPr>
            <a:r>
              <a:rPr lang="en-US" sz="1200" b="1" dirty="0">
                <a:solidFill>
                  <a:srgbClr val="4F81BD"/>
                </a:solidFill>
                <a:effectLst/>
                <a:latin typeface="Comic Sans MS"/>
                <a:ea typeface="ＭＳ 明朝"/>
                <a:cs typeface="Times New Roman"/>
              </a:rPr>
              <a:t>   </a:t>
            </a:r>
            <a:r>
              <a:rPr lang="en-US" sz="1600" b="1" dirty="0">
                <a:ln>
                  <a:solidFill>
                    <a:schemeClr val="tx1"/>
                  </a:solidFill>
                </a:ln>
                <a:solidFill>
                  <a:srgbClr val="4F81BD"/>
                </a:solidFill>
                <a:effectLst/>
                <a:latin typeface="Comic Sans MS"/>
                <a:ea typeface="ＭＳ 明朝"/>
                <a:cs typeface="Times New Roman"/>
              </a:rPr>
              <a:t>Back</a:t>
            </a:r>
            <a:endParaRPr lang="en-US" sz="1600" b="1" dirty="0">
              <a:ln>
                <a:solidFill>
                  <a:schemeClr val="tx1"/>
                </a:solidFill>
              </a:ln>
              <a:solidFill>
                <a:srgbClr val="4F81BD"/>
              </a:solidFill>
              <a:effectLst/>
              <a:latin typeface="Cambria"/>
              <a:ea typeface="ＭＳ 明朝"/>
              <a:cs typeface="Times New Roman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338420" y="5983131"/>
            <a:ext cx="914400" cy="723606"/>
            <a:chOff x="338420" y="5983131"/>
            <a:chExt cx="914400" cy="723606"/>
          </a:xfrm>
        </p:grpSpPr>
        <p:sp>
          <p:nvSpPr>
            <p:cNvPr id="6" name="Text Box 7">
              <a:hlinkClick r:id="rId5" action="ppaction://hlinksldjump"/>
            </p:cNvPr>
            <p:cNvSpPr txBox="1"/>
            <p:nvPr/>
          </p:nvSpPr>
          <p:spPr>
            <a:xfrm>
              <a:off x="338420" y="6460516"/>
              <a:ext cx="914400" cy="246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C572A759-6A51-4108-AA02-DFA0A04FC94B}">
                <ma14:wrappingTextBoxFlag xmlns:ma14="http://schemas.microsoft.com/office/mac/drawingml/2011/main" xmlns=""/>
              </a:ext>
            </a:extLst>
          </p:spPr>
          <p:txBody>
            <a:bodyPr rot="0" spcFirstLastPara="0" vert="horz" wrap="square" lIns="0" tIns="0" rIns="0" bIns="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marL="0" marR="0">
                <a:spcBef>
                  <a:spcPts val="0"/>
                </a:spcBef>
                <a:spcAft>
                  <a:spcPts val="1000"/>
                </a:spcAft>
              </a:pPr>
              <a:r>
                <a:rPr lang="en-US" sz="1200" b="1" dirty="0">
                  <a:solidFill>
                    <a:srgbClr val="4F81BD"/>
                  </a:solidFill>
                  <a:effectLst/>
                  <a:latin typeface="Comic Sans MS"/>
                  <a:ea typeface="ＭＳ 明朝"/>
                  <a:cs typeface="Times New Roman"/>
                </a:rPr>
                <a:t>   </a:t>
              </a:r>
              <a:r>
                <a:rPr lang="en-US" sz="1600" b="1" dirty="0">
                  <a:ln>
                    <a:solidFill>
                      <a:schemeClr val="tx1"/>
                    </a:solidFill>
                  </a:ln>
                  <a:solidFill>
                    <a:srgbClr val="4F81BD"/>
                  </a:solidFill>
                  <a:effectLst/>
                  <a:latin typeface="Comic Sans MS"/>
                  <a:ea typeface="ＭＳ 明朝"/>
                  <a:cs typeface="Times New Roman"/>
                </a:rPr>
                <a:t>Back</a:t>
              </a:r>
              <a:endParaRPr lang="en-US" sz="1600" b="1" dirty="0">
                <a:ln>
                  <a:solidFill>
                    <a:schemeClr val="tx1"/>
                  </a:solidFill>
                </a:ln>
                <a:solidFill>
                  <a:srgbClr val="4F81BD"/>
                </a:solidFill>
                <a:effectLst/>
                <a:latin typeface="Cambria"/>
                <a:ea typeface="ＭＳ 明朝"/>
                <a:cs typeface="Times New Roman"/>
              </a:endParaRPr>
            </a:p>
          </p:txBody>
        </p:sp>
        <p:pic>
          <p:nvPicPr>
            <p:cNvPr id="7" name="Picture 6" descr=":TutorialPics:blue_short_shiny_arrow_outline_400_clr.png">
              <a:hlinkClick r:id="rId5" action="ppaction://hlinksldjump"/>
            </p:cNvPr>
            <p:cNvPicPr/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 rot="3802056">
              <a:off x="505912" y="5903132"/>
              <a:ext cx="532876" cy="6928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  <p:extLst>
      <p:ext uri="{BB962C8B-B14F-4D97-AF65-F5344CB8AC3E}">
        <p14:creationId xmlns:p14="http://schemas.microsoft.com/office/powerpoint/2010/main" val="34000094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8"/>
                </p:tgtEl>
              </p:cMediaNode>
            </p:vide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01465" y="4372168"/>
            <a:ext cx="7104336" cy="1143000"/>
          </a:xfrm>
        </p:spPr>
        <p:txBody>
          <a:bodyPr/>
          <a:lstStyle/>
          <a:p>
            <a:r>
              <a:rPr lang="en-US" dirty="0" smtClean="0"/>
              <a:t>Stop Action Animation</a:t>
            </a:r>
            <a:endParaRPr lang="en-US" dirty="0"/>
          </a:p>
        </p:txBody>
      </p:sp>
      <p:pic>
        <p:nvPicPr>
          <p:cNvPr id="4" name="VirtiCUe.mov">
            <a:hlinkClick r:id="" action="ppaction://media"/>
          </p:cNvPr>
          <p:cNvPicPr>
            <a:picLocks noGrp="1" noChangeAspect="1"/>
          </p:cNvPicPr>
          <p:nvPr>
            <p:ph sz="quarter" idx="13"/>
            <a:vide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2351762" y="731838"/>
            <a:ext cx="4633913" cy="3475037"/>
          </a:xfrm>
        </p:spPr>
      </p:pic>
      <p:grpSp>
        <p:nvGrpSpPr>
          <p:cNvPr id="7" name="Group 6"/>
          <p:cNvGrpSpPr/>
          <p:nvPr/>
        </p:nvGrpSpPr>
        <p:grpSpPr>
          <a:xfrm>
            <a:off x="338420" y="5983131"/>
            <a:ext cx="914400" cy="723606"/>
            <a:chOff x="338420" y="5983131"/>
            <a:chExt cx="914400" cy="723606"/>
          </a:xfrm>
        </p:grpSpPr>
        <p:sp>
          <p:nvSpPr>
            <p:cNvPr id="5" name="Text Box 7"/>
            <p:cNvSpPr txBox="1"/>
            <p:nvPr/>
          </p:nvSpPr>
          <p:spPr>
            <a:xfrm>
              <a:off x="338420" y="6460516"/>
              <a:ext cx="914400" cy="246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C572A759-6A51-4108-AA02-DFA0A04FC94B}">
                <ma14:wrappingTextBoxFlag xmlns:ma14="http://schemas.microsoft.com/office/mac/drawingml/2011/main" xmlns=""/>
              </a:ext>
            </a:extLst>
          </p:spPr>
          <p:txBody>
            <a:bodyPr rot="0" spcFirstLastPara="0" vert="horz" wrap="square" lIns="0" tIns="0" rIns="0" bIns="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marL="0" marR="0">
                <a:spcBef>
                  <a:spcPts val="0"/>
                </a:spcBef>
                <a:spcAft>
                  <a:spcPts val="1000"/>
                </a:spcAft>
              </a:pPr>
              <a:r>
                <a:rPr lang="en-US" sz="1200" b="1" dirty="0">
                  <a:solidFill>
                    <a:srgbClr val="4F81BD"/>
                  </a:solidFill>
                  <a:effectLst/>
                  <a:latin typeface="Comic Sans MS"/>
                  <a:ea typeface="ＭＳ 明朝"/>
                  <a:cs typeface="Times New Roman"/>
                </a:rPr>
                <a:t>   </a:t>
              </a:r>
              <a:r>
                <a:rPr lang="en-US" sz="1600" b="1" dirty="0">
                  <a:ln>
                    <a:solidFill>
                      <a:schemeClr val="tx1"/>
                    </a:solidFill>
                  </a:ln>
                  <a:solidFill>
                    <a:srgbClr val="4F81BD"/>
                  </a:solidFill>
                  <a:effectLst/>
                  <a:latin typeface="Comic Sans MS"/>
                  <a:ea typeface="ＭＳ 明朝"/>
                  <a:cs typeface="Times New Roman"/>
                </a:rPr>
                <a:t>Back</a:t>
              </a:r>
              <a:endParaRPr lang="en-US" sz="1600" b="1" dirty="0">
                <a:ln>
                  <a:solidFill>
                    <a:schemeClr val="tx1"/>
                  </a:solidFill>
                </a:ln>
                <a:solidFill>
                  <a:srgbClr val="4F81BD"/>
                </a:solidFill>
                <a:effectLst/>
                <a:latin typeface="Cambria"/>
                <a:ea typeface="ＭＳ 明朝"/>
                <a:cs typeface="Times New Roman"/>
              </a:endParaRPr>
            </a:p>
          </p:txBody>
        </p:sp>
        <p:pic>
          <p:nvPicPr>
            <p:cNvPr id="6" name="Picture 5" descr=":TutorialPics:blue_short_shiny_arrow_outline_400_clr.png">
              <a:hlinkClick r:id="rId5" action="ppaction://hlinksldjump"/>
            </p:cNvPr>
            <p:cNvPicPr/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 rot="3802056">
              <a:off x="505912" y="5903132"/>
              <a:ext cx="532876" cy="6928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  <p:extLst>
      <p:ext uri="{BB962C8B-B14F-4D97-AF65-F5344CB8AC3E}">
        <p14:creationId xmlns:p14="http://schemas.microsoft.com/office/powerpoint/2010/main" val="39654069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8629" y="4372168"/>
            <a:ext cx="7104336" cy="1143000"/>
          </a:xfrm>
        </p:spPr>
        <p:txBody>
          <a:bodyPr/>
          <a:lstStyle/>
          <a:p>
            <a:r>
              <a:rPr lang="en-US" dirty="0" smtClean="0"/>
              <a:t>Word, Jing, Pinpoint, </a:t>
            </a:r>
            <a:r>
              <a:rPr lang="en-US" dirty="0" err="1" smtClean="0"/>
              <a:t>Camtasia</a:t>
            </a:r>
            <a:r>
              <a:rPr lang="en-US" dirty="0" smtClean="0"/>
              <a:t> – placeholder </a:t>
            </a:r>
            <a:r>
              <a:rPr lang="en-US" dirty="0" err="1" smtClean="0"/>
              <a:t>til</a:t>
            </a:r>
            <a:r>
              <a:rPr lang="en-US" dirty="0" smtClean="0"/>
              <a:t> final is ready</a:t>
            </a:r>
            <a:endParaRPr lang="en-US" dirty="0"/>
          </a:p>
        </p:txBody>
      </p:sp>
      <p:pic>
        <p:nvPicPr>
          <p:cNvPr id="8" name="Camtasia test 2.mov">
            <a:hlinkClick r:id="" action="ppaction://media"/>
          </p:cNvPr>
          <p:cNvPicPr>
            <a:picLocks noGrp="1" noChangeAspect="1"/>
          </p:cNvPicPr>
          <p:nvPr>
            <p:ph sz="quarter" idx="13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2684949" y="371455"/>
            <a:ext cx="3625850" cy="3475037"/>
          </a:xfrm>
        </p:spPr>
      </p:pic>
    </p:spTree>
    <p:extLst>
      <p:ext uri="{BB962C8B-B14F-4D97-AF65-F5344CB8AC3E}">
        <p14:creationId xmlns:p14="http://schemas.microsoft.com/office/powerpoint/2010/main" val="10749054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8"/>
                </p:tgtEl>
              </p:cMediaNode>
            </p:vide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  <p:pic>
        <p:nvPicPr>
          <p:cNvPr id="4" name="question red stickman_question_mark_thinking_pc_400_clr.png" descr="/Users/robinhalbert/Documents/Presenter graphics/question red stickman_question_mark_thinking_pc_400_clr.png"/>
          <p:cNvPicPr>
            <a:picLocks noChangeAspect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4920" y="917538"/>
            <a:ext cx="4445000" cy="50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7570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dirty="0" smtClean="0"/>
              <a:t>Social modeling for children with Asperger’s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Direction taken from usability testing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Tutorials to support first-time users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Clarify button names</a:t>
            </a:r>
            <a:endParaRPr lang="en-US" dirty="0"/>
          </a:p>
        </p:txBody>
      </p:sp>
      <p:pic>
        <p:nvPicPr>
          <p:cNvPr id="4" name="Usability testing.jpg" descr="/Users/robinhalbert/Desktop/Usability testing.jpg"/>
          <p:cNvPicPr>
            <a:picLocks noChangeAspect="1"/>
          </p:cNvPicPr>
          <p:nvPr/>
        </p:nvPicPr>
        <p:blipFill>
          <a:blip r:embed="rId2" r:link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3289" y="3454122"/>
            <a:ext cx="2084016" cy="27903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9279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3289" y="4728893"/>
            <a:ext cx="6512511" cy="1143000"/>
          </a:xfrm>
        </p:spPr>
        <p:txBody>
          <a:bodyPr/>
          <a:lstStyle/>
          <a:p>
            <a:r>
              <a:rPr lang="en-US" dirty="0" smtClean="0"/>
              <a:t>Design Decisions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868952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dirty="0" smtClean="0"/>
              <a:t>Animation</a:t>
            </a:r>
          </a:p>
          <a:p>
            <a:pPr lvl="1">
              <a:lnSpc>
                <a:spcPct val="150000"/>
              </a:lnSpc>
            </a:pPr>
            <a:r>
              <a:rPr lang="en-US" dirty="0" smtClean="0"/>
              <a:t>Practical considerations</a:t>
            </a:r>
          </a:p>
          <a:p>
            <a:pPr lvl="1">
              <a:lnSpc>
                <a:spcPct val="150000"/>
              </a:lnSpc>
            </a:pPr>
            <a:r>
              <a:rPr lang="en-US" dirty="0" smtClean="0"/>
              <a:t>Functional considerations</a:t>
            </a:r>
          </a:p>
          <a:p>
            <a:pPr lvl="2">
              <a:lnSpc>
                <a:spcPct val="150000"/>
              </a:lnSpc>
            </a:pPr>
            <a:r>
              <a:rPr lang="en-US" dirty="0" smtClean="0"/>
              <a:t>Attract attention</a:t>
            </a:r>
            <a:endParaRPr lang="en-US" dirty="0"/>
          </a:p>
          <a:p>
            <a:pPr lvl="2">
              <a:lnSpc>
                <a:spcPct val="150000"/>
              </a:lnSpc>
            </a:pPr>
            <a:r>
              <a:rPr lang="en-US" dirty="0" smtClean="0"/>
              <a:t>Engage learners</a:t>
            </a:r>
          </a:p>
          <a:p>
            <a:pPr lvl="2">
              <a:lnSpc>
                <a:spcPct val="150000"/>
              </a:lnSpc>
            </a:pPr>
            <a:r>
              <a:rPr lang="en-US" dirty="0" smtClean="0"/>
              <a:t>Sustain motivation</a:t>
            </a:r>
          </a:p>
          <a:p>
            <a:pPr lvl="2">
              <a:lnSpc>
                <a:spcPct val="150000"/>
              </a:lnSpc>
            </a:pPr>
            <a:r>
              <a:rPr lang="en-US" dirty="0" smtClean="0"/>
              <a:t>Reduction of extraneous cognitive load</a:t>
            </a:r>
          </a:p>
        </p:txBody>
      </p:sp>
      <p:pic>
        <p:nvPicPr>
          <p:cNvPr id="5" name="finger up stick_figure_standing_great_idea_400_clr.png" descr="/Users/robinhalbert/Documents/Presenter graphics/finger up stick_figure_standing_great_idea_400_clr.png"/>
          <p:cNvPicPr>
            <a:picLocks noChangeAspect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3124" y="731520"/>
            <a:ext cx="2798973" cy="40712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5108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3289" y="4828773"/>
            <a:ext cx="6512511" cy="1143000"/>
          </a:xfrm>
        </p:spPr>
        <p:txBody>
          <a:bodyPr/>
          <a:lstStyle/>
          <a:p>
            <a:r>
              <a:rPr lang="en-US" dirty="0" smtClean="0"/>
              <a:t>Design Decisions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00393" y="603098"/>
            <a:ext cx="6400800" cy="4097253"/>
          </a:xfrm>
        </p:spPr>
        <p:txBody>
          <a:bodyPr>
            <a:normAutofit/>
          </a:bodyPr>
          <a:lstStyle/>
          <a:p>
            <a:pPr>
              <a:lnSpc>
                <a:spcPct val="160000"/>
              </a:lnSpc>
            </a:pPr>
            <a:r>
              <a:rPr lang="en-US" dirty="0" smtClean="0"/>
              <a:t>Animation – Research is inconclusive</a:t>
            </a:r>
          </a:p>
          <a:p>
            <a:pPr lvl="1">
              <a:lnSpc>
                <a:spcPct val="160000"/>
              </a:lnSpc>
            </a:pPr>
            <a:r>
              <a:rPr lang="en-US" dirty="0" smtClean="0"/>
              <a:t>Ayres et al. identify 2 characteristics</a:t>
            </a:r>
          </a:p>
          <a:p>
            <a:pPr lvl="2">
              <a:lnSpc>
                <a:spcPct val="160000"/>
              </a:lnSpc>
            </a:pPr>
            <a:r>
              <a:rPr lang="en-US" dirty="0" smtClean="0"/>
              <a:t>Information is transitory</a:t>
            </a:r>
          </a:p>
          <a:p>
            <a:pPr lvl="2">
              <a:lnSpc>
                <a:spcPct val="160000"/>
              </a:lnSpc>
            </a:pPr>
            <a:r>
              <a:rPr lang="en-US" dirty="0" smtClean="0"/>
              <a:t>Animations are a series of successive elements</a:t>
            </a:r>
            <a:endParaRPr lang="en-US" dirty="0"/>
          </a:p>
          <a:p>
            <a:pPr lvl="1">
              <a:lnSpc>
                <a:spcPct val="160000"/>
              </a:lnSpc>
            </a:pPr>
            <a:r>
              <a:rPr lang="en-US" dirty="0" smtClean="0"/>
              <a:t>To offset these characteristics:</a:t>
            </a:r>
          </a:p>
          <a:p>
            <a:pPr lvl="2">
              <a:lnSpc>
                <a:spcPct val="160000"/>
              </a:lnSpc>
            </a:pPr>
            <a:r>
              <a:rPr lang="en-US" dirty="0" smtClean="0"/>
              <a:t>‘tracing’ – leaving information on the screen</a:t>
            </a:r>
          </a:p>
          <a:p>
            <a:pPr lvl="2">
              <a:lnSpc>
                <a:spcPct val="160000"/>
              </a:lnSpc>
            </a:pPr>
            <a:r>
              <a:rPr lang="en-US" dirty="0" smtClean="0"/>
              <a:t>Build in user-control</a:t>
            </a:r>
            <a:endParaRPr lang="en-US" dirty="0"/>
          </a:p>
        </p:txBody>
      </p:sp>
      <p:pic>
        <p:nvPicPr>
          <p:cNvPr id="5" name="undecided figure_confused_800_clr.png" descr="/Users/robinhalbert/Documents/Presenter graphics/undecided figure_confused_800_clr.png"/>
          <p:cNvPicPr>
            <a:picLocks noChangeAspect="1"/>
          </p:cNvPicPr>
          <p:nvPr/>
        </p:nvPicPr>
        <p:blipFill>
          <a:blip r:embed="rId2" r:link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4632" y="1184320"/>
            <a:ext cx="2510885" cy="33478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6782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10191" y="5647764"/>
            <a:ext cx="6609056" cy="1010403"/>
          </a:xfrm>
        </p:spPr>
        <p:txBody>
          <a:bodyPr/>
          <a:lstStyle/>
          <a:p>
            <a:r>
              <a:rPr lang="en-US" dirty="0" smtClean="0"/>
              <a:t>Voice and Text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519953" y="322729"/>
            <a:ext cx="7422776" cy="5325035"/>
          </a:xfrm>
        </p:spPr>
        <p:txBody>
          <a:bodyPr>
            <a:normAutofit fontScale="25000" lnSpcReduction="2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endParaRPr lang="en-CA" sz="8000" b="1" dirty="0" smtClean="0">
              <a:latin typeface="+mj-lt"/>
              <a:ea typeface="Calibri"/>
              <a:cs typeface="Times New Roman"/>
            </a:endParaRPr>
          </a:p>
          <a:p>
            <a:pPr marL="4572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en-CA" sz="8000" b="1" dirty="0" smtClean="0">
                <a:latin typeface="+mj-lt"/>
                <a:ea typeface="Calibri"/>
                <a:cs typeface="Times New Roman"/>
              </a:rPr>
              <a:t>Objective </a:t>
            </a:r>
            <a:r>
              <a:rPr lang="en-CA" sz="8000" b="1" dirty="0">
                <a:latin typeface="+mj-lt"/>
                <a:ea typeface="Calibri"/>
                <a:cs typeface="Times New Roman"/>
              </a:rPr>
              <a:t>of using voice –overs/ sound and text:</a:t>
            </a:r>
            <a:endParaRPr lang="en-CA" sz="8000" dirty="0">
              <a:latin typeface="+mj-lt"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en-CA" sz="8000" dirty="0">
                <a:latin typeface="+mj-lt"/>
                <a:ea typeface="Calibri"/>
                <a:cs typeface="Times New Roman"/>
              </a:rPr>
              <a:t>to enhance the experience.</a:t>
            </a: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Symbol"/>
              <a:buChar char=""/>
            </a:pPr>
            <a:r>
              <a:rPr lang="en-CA" sz="8000" dirty="0">
                <a:latin typeface="+mj-lt"/>
                <a:ea typeface="Calibri"/>
                <a:cs typeface="Times New Roman"/>
              </a:rPr>
              <a:t>to engage and catch the user’s attention.</a:t>
            </a:r>
          </a:p>
          <a:p>
            <a:pPr marL="4572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en-CA" sz="8000" b="1" dirty="0">
                <a:latin typeface="+mj-lt"/>
                <a:ea typeface="Calibri"/>
                <a:cs typeface="Times New Roman"/>
              </a:rPr>
              <a:t> </a:t>
            </a:r>
            <a:r>
              <a:rPr lang="en-CA" sz="8000" b="1" dirty="0" smtClean="0">
                <a:latin typeface="+mj-lt"/>
                <a:ea typeface="Calibri"/>
                <a:cs typeface="Times New Roman"/>
              </a:rPr>
              <a:t>Rationale:</a:t>
            </a:r>
            <a:endParaRPr lang="en-CA" sz="8000" b="1" dirty="0" smtClean="0">
              <a:latin typeface="+mj-lt"/>
              <a:ea typeface="Calibri"/>
              <a:cs typeface="Times New Roman"/>
            </a:endParaRPr>
          </a:p>
          <a:p>
            <a:pPr marL="4572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en-CA" sz="8000" b="1" dirty="0" smtClean="0">
                <a:latin typeface="Times New Roman"/>
                <a:ea typeface="Calibri"/>
                <a:cs typeface="Times New Roman"/>
              </a:rPr>
              <a:t>Some </a:t>
            </a:r>
            <a:r>
              <a:rPr lang="en-CA" sz="8000" b="1" dirty="0" smtClean="0">
                <a:latin typeface="Times New Roman"/>
                <a:ea typeface="Calibri"/>
                <a:cs typeface="Times New Roman"/>
              </a:rPr>
              <a:t>Advantages revealed by Research …. </a:t>
            </a:r>
            <a:endParaRPr lang="en-CA" sz="7200" b="1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CA" sz="8000" i="1" dirty="0" smtClean="0">
                <a:latin typeface="Times New Roman"/>
                <a:ea typeface="Calibri"/>
                <a:cs typeface="Times New Roman"/>
              </a:rPr>
              <a:t>Nugent </a:t>
            </a:r>
            <a:r>
              <a:rPr lang="en-CA" sz="8000" i="1" dirty="0">
                <a:latin typeface="Times New Roman"/>
                <a:ea typeface="Calibri"/>
                <a:cs typeface="Times New Roman"/>
              </a:rPr>
              <a:t>(1992) “ In contrast to print and audio comparisons, which generally reveal no advantage for dual over single presentations, studies show that adding pictures to print or audio generally increases learning”.</a:t>
            </a:r>
            <a:endParaRPr lang="en-CA" sz="7200" dirty="0"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Symbol"/>
              <a:buChar char=""/>
            </a:pPr>
            <a:r>
              <a:rPr lang="en-CA" sz="8000" dirty="0">
                <a:latin typeface="Times New Roman"/>
                <a:ea typeface="Calibri"/>
                <a:cs typeface="Times New Roman"/>
              </a:rPr>
              <a:t>A dual modality presentation improves user comprehension and retention.</a:t>
            </a:r>
            <a:endParaRPr lang="en-CA" sz="7200" dirty="0">
              <a:latin typeface="Calibri"/>
              <a:ea typeface="Calibri"/>
              <a:cs typeface="Times New Roman"/>
            </a:endParaRPr>
          </a:p>
          <a:p>
            <a:pPr marL="4572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en-CA" sz="8000" dirty="0">
                <a:latin typeface="Times New Roman"/>
                <a:ea typeface="Calibri"/>
                <a:cs typeface="Times New Roman"/>
              </a:rPr>
              <a:t> </a:t>
            </a:r>
            <a:endParaRPr lang="en-CA" sz="7200" dirty="0">
              <a:latin typeface="Calibri"/>
              <a:ea typeface="Calibri"/>
              <a:cs typeface="Times New Roman"/>
            </a:endParaRPr>
          </a:p>
          <a:p>
            <a:pPr marL="45720" indent="0">
              <a:lnSpc>
                <a:spcPct val="115000"/>
              </a:lnSpc>
              <a:spcAft>
                <a:spcPts val="1000"/>
              </a:spcAft>
              <a:buNone/>
            </a:pPr>
            <a:endParaRPr lang="en-CA" sz="2000" dirty="0">
              <a:latin typeface="Calibri"/>
              <a:ea typeface="Calibri"/>
              <a:cs typeface="Times New Roman"/>
            </a:endParaRPr>
          </a:p>
          <a:p>
            <a:pPr marL="4572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en-CA" sz="2400" b="1" dirty="0">
                <a:latin typeface="Times New Roman"/>
                <a:ea typeface="Calibri"/>
                <a:cs typeface="Times New Roman"/>
              </a:rPr>
              <a:t> </a:t>
            </a:r>
            <a:endParaRPr lang="en-CA" sz="2000" dirty="0">
              <a:latin typeface="Calibri"/>
              <a:ea typeface="Calibri"/>
              <a:cs typeface="Times New Roman"/>
            </a:endParaRPr>
          </a:p>
          <a:p>
            <a:pPr marL="45720" indent="0">
              <a:buNone/>
            </a:pPr>
            <a:endParaRPr lang="en-US" dirty="0"/>
          </a:p>
        </p:txBody>
      </p:sp>
      <p:pic>
        <p:nvPicPr>
          <p:cNvPr id="4" name="blah stick_figure_blah_blah_blah_500_clr.gif" descr="/Users/robinhalbert/Documents/Presenter graphics/blah stick_figure_blah_blah_blah_500_clr.gif"/>
          <p:cNvPicPr>
            <a:picLocks noChangeAspect="1"/>
          </p:cNvPicPr>
          <p:nvPr/>
        </p:nvPicPr>
        <p:blipFill>
          <a:blip r:embed="rId2" r:link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2290" r="-82290"/>
          <a:stretch>
            <a:fillRect/>
          </a:stretch>
        </p:blipFill>
        <p:spPr>
          <a:xfrm>
            <a:off x="5558118" y="175709"/>
            <a:ext cx="3585882" cy="35356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2824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3289" y="5540188"/>
            <a:ext cx="6512511" cy="1111624"/>
          </a:xfrm>
        </p:spPr>
        <p:txBody>
          <a:bodyPr/>
          <a:lstStyle/>
          <a:p>
            <a:r>
              <a:rPr lang="en-CA" dirty="0" smtClean="0"/>
              <a:t>Voice and Text </a:t>
            </a:r>
            <a:endParaRPr lang="en-CA" dirty="0"/>
          </a:p>
        </p:txBody>
      </p:sp>
      <p:pic>
        <p:nvPicPr>
          <p:cNvPr id="4" name="blah stick_figure_blah_blah_blah_500_clr.gif" descr="/Users/robinhalbert/Documents/Presenter graphics/blah stick_figure_blah_blah_blah_500_clr.gif"/>
          <p:cNvPicPr>
            <a:picLocks noGrp="1" noChangeAspect="1"/>
          </p:cNvPicPr>
          <p:nvPr>
            <p:ph sz="quarter" idx="13"/>
          </p:nvPr>
        </p:nvPicPr>
        <p:blipFill>
          <a:blip r:embed="rId2" r:link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2290" r="-82290"/>
          <a:stretch>
            <a:fillRect/>
          </a:stretch>
        </p:blipFill>
        <p:spPr>
          <a:xfrm>
            <a:off x="5271248" y="731839"/>
            <a:ext cx="3711388" cy="380430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61365" y="503660"/>
            <a:ext cx="6598024" cy="6307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CA" i="1" dirty="0">
                <a:latin typeface="Times New Roman"/>
                <a:ea typeface="Calibri"/>
                <a:cs typeface="Times New Roman"/>
              </a:rPr>
              <a:t>“</a:t>
            </a:r>
            <a:r>
              <a:rPr lang="en-CA" i="1" dirty="0" err="1">
                <a:latin typeface="Times New Roman"/>
                <a:ea typeface="Calibri"/>
                <a:cs typeface="Times New Roman"/>
              </a:rPr>
              <a:t>Sipior</a:t>
            </a:r>
            <a:r>
              <a:rPr lang="en-CA" i="1" dirty="0">
                <a:latin typeface="Times New Roman"/>
                <a:ea typeface="Calibri"/>
                <a:cs typeface="Times New Roman"/>
              </a:rPr>
              <a:t> and </a:t>
            </a:r>
            <a:r>
              <a:rPr lang="en-CA" i="1" dirty="0" err="1">
                <a:latin typeface="Times New Roman"/>
                <a:ea typeface="Calibri"/>
                <a:cs typeface="Times New Roman"/>
              </a:rPr>
              <a:t>Garruty</a:t>
            </a:r>
            <a:r>
              <a:rPr lang="en-CA" i="1" dirty="0">
                <a:latin typeface="Times New Roman"/>
                <a:ea typeface="Calibri"/>
                <a:cs typeface="Times New Roman"/>
              </a:rPr>
              <a:t> (1992), “Flexibility is extremely important to system use since different users may require different degrees of support.”</a:t>
            </a:r>
            <a:endParaRPr lang="en-CA" sz="1600" dirty="0"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Symbol"/>
              <a:buChar char=""/>
            </a:pPr>
            <a:r>
              <a:rPr lang="en-CA" dirty="0">
                <a:latin typeface="Times New Roman"/>
                <a:ea typeface="Calibri"/>
                <a:cs typeface="Times New Roman"/>
              </a:rPr>
              <a:t>A mix of audio and visual components improves attributes such as perception, attention, comprehension, and </a:t>
            </a:r>
            <a:r>
              <a:rPr lang="en-CA" dirty="0" smtClean="0">
                <a:latin typeface="Times New Roman"/>
                <a:ea typeface="Calibri"/>
                <a:cs typeface="Times New Roman"/>
              </a:rPr>
              <a:t>retention.</a:t>
            </a:r>
            <a:endParaRPr lang="en-CA" sz="16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CA" b="1" i="1" dirty="0" smtClean="0">
                <a:latin typeface="Times New Roman"/>
                <a:ea typeface="Calibri"/>
                <a:cs typeface="Times New Roman"/>
              </a:rPr>
              <a:t> Research also revealed some Disadvantage…...</a:t>
            </a:r>
            <a:endParaRPr lang="en-CA" sz="16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CA" i="1" dirty="0" err="1">
                <a:latin typeface="Times New Roman"/>
                <a:ea typeface="Calibri"/>
                <a:cs typeface="Times New Roman"/>
              </a:rPr>
              <a:t>Neilsen</a:t>
            </a:r>
            <a:r>
              <a:rPr lang="en-CA" i="1" dirty="0">
                <a:latin typeface="Times New Roman"/>
                <a:ea typeface="Calibri"/>
                <a:cs typeface="Times New Roman"/>
              </a:rPr>
              <a:t> (1995) “a special consideration for video (and spoken audio) is that any narration may lead to difficulty for international users as well as for users with a hearing disability.”</a:t>
            </a:r>
            <a:endParaRPr lang="en-CA" sz="1600" dirty="0"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Symbol"/>
              <a:buChar char=""/>
            </a:pPr>
            <a:r>
              <a:rPr lang="en-CA" dirty="0">
                <a:latin typeface="Times New Roman"/>
                <a:ea typeface="Calibri"/>
                <a:cs typeface="Times New Roman"/>
              </a:rPr>
              <a:t>Difficult for International Users or users with hearing disability</a:t>
            </a:r>
            <a:r>
              <a:rPr lang="en-CA" dirty="0" smtClean="0">
                <a:latin typeface="Times New Roman"/>
                <a:ea typeface="Calibri"/>
                <a:cs typeface="Times New Roman"/>
              </a:rPr>
              <a:t>.</a:t>
            </a:r>
            <a:endParaRPr lang="en-CA" sz="16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CA" b="1" dirty="0">
                <a:latin typeface="Times New Roman"/>
                <a:ea typeface="Calibri"/>
                <a:cs typeface="Times New Roman"/>
              </a:rPr>
              <a:t>Decision </a:t>
            </a:r>
            <a:r>
              <a:rPr lang="en-CA" b="1" dirty="0" smtClean="0">
                <a:latin typeface="Times New Roman"/>
                <a:ea typeface="Calibri"/>
                <a:cs typeface="Times New Roman"/>
              </a:rPr>
              <a:t>made.</a:t>
            </a:r>
            <a:endParaRPr lang="en-CA" sz="1600" dirty="0"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en-CA" dirty="0">
                <a:latin typeface="Times New Roman"/>
                <a:ea typeface="Calibri"/>
                <a:cs typeface="Times New Roman"/>
              </a:rPr>
              <a:t> a combination of voice,</a:t>
            </a:r>
            <a:endParaRPr lang="en-CA" sz="1600" dirty="0"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Symbol"/>
              <a:buChar char=""/>
            </a:pPr>
            <a:r>
              <a:rPr lang="en-CA" dirty="0">
                <a:latin typeface="Times New Roman"/>
                <a:ea typeface="Calibri"/>
                <a:cs typeface="Times New Roman"/>
              </a:rPr>
              <a:t>And use of simple text along with </a:t>
            </a:r>
            <a:r>
              <a:rPr lang="en-CA" dirty="0" smtClean="0">
                <a:latin typeface="Times New Roman"/>
                <a:ea typeface="Calibri"/>
                <a:cs typeface="Times New Roman"/>
              </a:rPr>
              <a:t>graphics </a:t>
            </a:r>
            <a:r>
              <a:rPr lang="en-CA" dirty="0">
                <a:latin typeface="Times New Roman"/>
                <a:ea typeface="Calibri"/>
                <a:cs typeface="Times New Roman"/>
              </a:rPr>
              <a:t>and icons. </a:t>
            </a:r>
            <a:endParaRPr lang="en-CA" dirty="0" smtClean="0">
              <a:latin typeface="Times New Roman"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Symbol"/>
              <a:buChar char=""/>
            </a:pPr>
            <a:endParaRPr lang="en-CA" sz="16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3742690" algn="l"/>
              </a:tabLst>
            </a:pPr>
            <a:r>
              <a:rPr lang="en-CA" b="1" dirty="0">
                <a:latin typeface="Times New Roman"/>
                <a:ea typeface="Calibri"/>
                <a:cs typeface="Times New Roman"/>
              </a:rPr>
              <a:t> </a:t>
            </a:r>
            <a:endParaRPr lang="en-CA" sz="1600" dirty="0">
              <a:latin typeface="Calibri"/>
              <a:ea typeface="Calibri"/>
              <a:cs typeface="Times New Roman"/>
            </a:endParaRPr>
          </a:p>
          <a:p>
            <a:pPr marL="685800">
              <a:lnSpc>
                <a:spcPct val="115000"/>
              </a:lnSpc>
              <a:spcAft>
                <a:spcPts val="1000"/>
              </a:spcAft>
              <a:tabLst>
                <a:tab pos="3742690" algn="l"/>
              </a:tabLst>
            </a:pPr>
            <a:r>
              <a:rPr lang="en-CA" b="1" dirty="0">
                <a:latin typeface="Times New Roman"/>
                <a:ea typeface="Calibri"/>
                <a:cs typeface="Times New Roman"/>
              </a:rPr>
              <a:t>	</a:t>
            </a:r>
            <a:endParaRPr lang="en-CA" sz="1600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3972010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Colour</a:t>
            </a:r>
            <a:r>
              <a:rPr lang="en-US" dirty="0" smtClean="0"/>
              <a:t> and Graphics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Facilitate learning rather than distract</a:t>
            </a:r>
          </a:p>
          <a:p>
            <a:r>
              <a:rPr lang="en-US" dirty="0" smtClean="0"/>
              <a:t>Pick &amp; use 1 or change </a:t>
            </a:r>
            <a:r>
              <a:rPr lang="en-US" dirty="0" smtClean="0">
                <a:sym typeface="Wingdings"/>
              </a:rPr>
              <a:t></a:t>
            </a:r>
          </a:p>
          <a:p>
            <a:r>
              <a:rPr lang="en-US" dirty="0" smtClean="0">
                <a:sym typeface="Wingdings"/>
              </a:rPr>
              <a:t>This text is for a place holder </a:t>
            </a:r>
            <a:endParaRPr lang="en-US" dirty="0"/>
          </a:p>
        </p:txBody>
      </p:sp>
      <p:pic>
        <p:nvPicPr>
          <p:cNvPr id="4" name="colored_pencils_writing_pc_800_clr.png" descr="/Users/robinhalbert/Documents/Presenter graphics/colored_pencils_writing_pc_800_clr.png"/>
          <p:cNvPicPr>
            <a:picLocks noChangeAspect="1"/>
          </p:cNvPicPr>
          <p:nvPr/>
        </p:nvPicPr>
        <p:blipFill>
          <a:blip r:embed="rId2" r:link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88" b="10588"/>
          <a:stretch>
            <a:fillRect/>
          </a:stretch>
        </p:blipFill>
        <p:spPr>
          <a:xfrm>
            <a:off x="6532448" y="2745012"/>
            <a:ext cx="2691736" cy="1461228"/>
          </a:xfrm>
          <a:prstGeom prst="rect">
            <a:avLst/>
          </a:prstGeom>
        </p:spPr>
      </p:pic>
      <p:pic>
        <p:nvPicPr>
          <p:cNvPr id="5" name="light_bulb_color_array_800_clr.png" descr="/Users/robinhalbert/Documents/Presenter graphics/light_bulb_color_array_800_clr.png"/>
          <p:cNvPicPr>
            <a:picLocks noChangeAspect="1"/>
          </p:cNvPicPr>
          <p:nvPr/>
        </p:nvPicPr>
        <p:blipFill>
          <a:blip r:embed="rId4" r:link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6247" y="385259"/>
            <a:ext cx="2035105" cy="20351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4644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3289" y="4943668"/>
            <a:ext cx="6512511" cy="1143000"/>
          </a:xfrm>
        </p:spPr>
        <p:txBody>
          <a:bodyPr/>
          <a:lstStyle/>
          <a:p>
            <a:r>
              <a:rPr lang="en-US" dirty="0" smtClean="0"/>
              <a:t>Segment Length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02707" y="742274"/>
            <a:ext cx="6400800" cy="3936296"/>
          </a:xfrm>
        </p:spPr>
        <p:txBody>
          <a:bodyPr>
            <a:normAutofit lnSpcReduction="10000"/>
          </a:bodyPr>
          <a:lstStyle/>
          <a:p>
            <a:r>
              <a:rPr lang="en-US" dirty="0"/>
              <a:t>Episodic nature of memory – Mayes &amp; Roberts (2001) – visual information most salient</a:t>
            </a:r>
          </a:p>
          <a:p>
            <a:r>
              <a:rPr lang="en-US" dirty="0"/>
              <a:t>Optimal web video episode length – Nielsen (2005) - keep it short, less than one minute</a:t>
            </a:r>
          </a:p>
          <a:p>
            <a:r>
              <a:rPr lang="en-US" dirty="0"/>
              <a:t>Google </a:t>
            </a:r>
            <a:r>
              <a:rPr lang="en-US" dirty="0" err="1"/>
              <a:t>Sketchup</a:t>
            </a:r>
            <a:r>
              <a:rPr lang="en-US" dirty="0"/>
              <a:t> and Adobe tutorials – one to eight minute lengths</a:t>
            </a:r>
          </a:p>
          <a:p>
            <a:r>
              <a:rPr lang="en-US" dirty="0"/>
              <a:t>Czerwinski &amp; Horvitz (2002) – let a previous task item fade from memory before introducing a new one</a:t>
            </a:r>
          </a:p>
          <a:p>
            <a:r>
              <a:rPr lang="en-US" dirty="0"/>
              <a:t>An issue of length or amount of information required to perform a task?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284370" y="5878795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7" name="time juggling.gif" descr="/Users/robinhalbert/Documents/Presenter graphics/time juggling.gif"/>
          <p:cNvPicPr>
            <a:picLocks noChangeAspect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7164" y="1347756"/>
            <a:ext cx="2286000" cy="381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5083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1" y="4786834"/>
            <a:ext cx="7162800" cy="1143000"/>
          </a:xfrm>
        </p:spPr>
        <p:txBody>
          <a:bodyPr/>
          <a:lstStyle/>
          <a:p>
            <a:r>
              <a:rPr lang="en-US" dirty="0" smtClean="0"/>
              <a:t>Assessment of Learning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142999" y="731520"/>
            <a:ext cx="6663115" cy="3640648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50000"/>
              </a:lnSpc>
            </a:pPr>
            <a:r>
              <a:rPr lang="en-US" dirty="0" smtClean="0"/>
              <a:t>Usability testing</a:t>
            </a:r>
          </a:p>
          <a:p>
            <a:pPr lvl="1">
              <a:lnSpc>
                <a:spcPct val="150000"/>
              </a:lnSpc>
            </a:pPr>
            <a:r>
              <a:rPr lang="en-US" dirty="0" smtClean="0"/>
              <a:t>Parallel designs</a:t>
            </a:r>
          </a:p>
          <a:p>
            <a:pPr lvl="1">
              <a:lnSpc>
                <a:spcPct val="150000"/>
              </a:lnSpc>
            </a:pPr>
            <a:r>
              <a:rPr lang="en-US" dirty="0"/>
              <a:t>Dynamic animated – with graphics, voice, </a:t>
            </a:r>
            <a:r>
              <a:rPr lang="en-US" dirty="0" smtClean="0"/>
              <a:t>text </a:t>
            </a:r>
            <a:endParaRPr lang="en-US" dirty="0"/>
          </a:p>
          <a:p>
            <a:pPr lvl="1">
              <a:lnSpc>
                <a:spcPct val="150000"/>
              </a:lnSpc>
            </a:pPr>
            <a:r>
              <a:rPr lang="en-US" dirty="0"/>
              <a:t>Static graphical/textual presentation? </a:t>
            </a:r>
            <a:endParaRPr lang="en-US" dirty="0" smtClean="0"/>
          </a:p>
          <a:p>
            <a:pPr>
              <a:lnSpc>
                <a:spcPct val="150000"/>
              </a:lnSpc>
            </a:pPr>
            <a:r>
              <a:rPr lang="en-US" dirty="0" smtClean="0"/>
              <a:t>Test efficacy of learning with mock-up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3-5 Users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Iterative design</a:t>
            </a:r>
          </a:p>
          <a:p>
            <a:endParaRPr lang="en-US" dirty="0"/>
          </a:p>
        </p:txBody>
      </p:sp>
      <p:pic>
        <p:nvPicPr>
          <p:cNvPr id="5" name="comparing big_jars_PA_500_clr.gif" descr="/Users/robinhalbert/Documents/Presenter graphics/comparing big_jars_PA_500_clr.gif"/>
          <p:cNvPicPr>
            <a:picLocks noChangeAspect="1"/>
          </p:cNvPicPr>
          <p:nvPr/>
        </p:nvPicPr>
        <p:blipFill>
          <a:blip r:embed="rId2" r:link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8830" y="978676"/>
            <a:ext cx="2955170" cy="3750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782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Slipstream">
  <a:themeElements>
    <a:clrScheme name="Custom 6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000100"/>
      </a:hlink>
      <a:folHlink>
        <a:srgbClr val="000102"/>
      </a:folHlink>
    </a:clrScheme>
    <a:fontScheme name="Slipstream">
      <a:majorFont>
        <a:latin typeface="Trebuchet MS"/>
        <a:ea typeface=""/>
        <a:cs typeface=""/>
        <a:font script="Jpan" typeface="ＭＳ ゴシック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ＭＳ ゴシック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lipstream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Slipstream.thmx</Template>
  <TotalTime>466</TotalTime>
  <Words>426</Words>
  <Application>Microsoft Office PowerPoint</Application>
  <PresentationFormat>On-screen Show (4:3)</PresentationFormat>
  <Paragraphs>78</Paragraphs>
  <Slides>14</Slides>
  <Notes>0</Notes>
  <HiddenSlides>0</HiddenSlides>
  <MMClips>3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Slipstream</vt:lpstr>
      <vt:lpstr> Production Paper Summary</vt:lpstr>
      <vt:lpstr>Background</vt:lpstr>
      <vt:lpstr>Design Decisions</vt:lpstr>
      <vt:lpstr>Design Decisions</vt:lpstr>
      <vt:lpstr>Voice and Text</vt:lpstr>
      <vt:lpstr>Voice and Text </vt:lpstr>
      <vt:lpstr>Colour and Graphics</vt:lpstr>
      <vt:lpstr>Segment Length</vt:lpstr>
      <vt:lpstr>Assessment of Learning</vt:lpstr>
      <vt:lpstr>Our Learning Application</vt:lpstr>
      <vt:lpstr>Animating ‘Jings’</vt:lpstr>
      <vt:lpstr>Stop Action Animation</vt:lpstr>
      <vt:lpstr>Word, Jing, Pinpoint, Camtasia – placeholder til final is ready</vt:lpstr>
      <vt:lpstr>Questions?</vt:lpstr>
    </vt:vector>
  </TitlesOfParts>
  <Company>CBE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Production Paper Summary</dc:title>
  <dc:creator>Robin Halbert</dc:creator>
  <cp:lastModifiedBy>vanita</cp:lastModifiedBy>
  <cp:revision>28</cp:revision>
  <dcterms:created xsi:type="dcterms:W3CDTF">2011-02-22T17:13:32Z</dcterms:created>
  <dcterms:modified xsi:type="dcterms:W3CDTF">2011-02-26T16:31:56Z</dcterms:modified>
</cp:coreProperties>
</file>